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sldIdLst>
    <p:sldId id="256" r:id="rId5"/>
    <p:sldId id="286" r:id="rId6"/>
    <p:sldId id="287" r:id="rId7"/>
    <p:sldId id="288" r:id="rId8"/>
    <p:sldId id="289" r:id="rId9"/>
    <p:sldId id="293" r:id="rId10"/>
    <p:sldId id="290" r:id="rId11"/>
    <p:sldId id="267" r:id="rId12"/>
    <p:sldId id="294" r:id="rId13"/>
    <p:sldId id="263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91" r:id="rId23"/>
    <p:sldId id="268" r:id="rId24"/>
    <p:sldId id="265" r:id="rId25"/>
    <p:sldId id="266" r:id="rId26"/>
    <p:sldId id="295" r:id="rId27"/>
    <p:sldId id="297" r:id="rId28"/>
    <p:sldId id="296" r:id="rId29"/>
    <p:sldId id="298" r:id="rId30"/>
    <p:sldId id="299" r:id="rId31"/>
    <p:sldId id="300" r:id="rId32"/>
    <p:sldId id="301" r:id="rId33"/>
    <p:sldId id="292" r:id="rId34"/>
    <p:sldId id="278" r:id="rId35"/>
    <p:sldId id="280" r:id="rId36"/>
    <p:sldId id="284" r:id="rId37"/>
    <p:sldId id="281" r:id="rId38"/>
    <p:sldId id="285" r:id="rId39"/>
    <p:sldId id="283" r:id="rId40"/>
    <p:sldId id="264" r:id="rId41"/>
    <p:sldId id="276" r:id="rId42"/>
    <p:sldId id="269" r:id="rId43"/>
    <p:sldId id="277" r:id="rId44"/>
    <p:sldId id="270" r:id="rId45"/>
    <p:sldId id="271" r:id="rId46"/>
    <p:sldId id="273" r:id="rId47"/>
    <p:sldId id="272" r:id="rId48"/>
    <p:sldId id="274" r:id="rId49"/>
    <p:sldId id="275" r:id="rId50"/>
    <p:sldId id="259" r:id="rId5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4CB85B-BEEE-0E2D-2682-DA2C55816AF4}" v="2" dt="2023-09-28T07:11:19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7118-D2E4-89AB-00F0-149014FF2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29ED8-41FD-FF06-8802-6241EB736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B01ED-6583-D34A-53D8-462B4724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F40AC-BA79-D25B-831C-0B5DE432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2F2BD-8641-9D58-9A15-5CD1712E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376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5358-47C4-ED1F-9C14-F3AA9F4C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46D3C-F0F2-3C15-EA3B-1979DF4CC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DBA12-EC09-A954-878B-50B0D160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36559-E688-EE95-488D-1EFEC606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0C0B0-9C70-AD88-F71C-7671D2AB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531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0771A-80AC-AB59-6041-B1F903563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75CF5-DECC-C6D3-0FBA-2B5473ACA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6CBF0-E136-17A2-AAC8-0B60F4BF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CCCFF-916E-6E75-9C75-17862BA3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7CAA6-A885-83E1-8D35-32CBA97C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133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DB411F1-DA63-4D3A-938F-FAD6B3C73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36162"/>
            <a:ext cx="4596858" cy="383071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52D90C4-0398-425D-97EC-05E72D96C3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5" y="365125"/>
            <a:ext cx="2673921" cy="522875"/>
          </a:xfrm>
          <a:prstGeom prst="rect">
            <a:avLst/>
          </a:prstGeom>
        </p:spPr>
      </p:pic>
      <p:sp>
        <p:nvSpPr>
          <p:cNvPr id="13" name="Titel 12">
            <a:extLst>
              <a:ext uri="{FF2B5EF4-FFF2-40B4-BE49-F238E27FC236}">
                <a16:creationId xmlns:a16="http://schemas.microsoft.com/office/drawing/2014/main" id="{9DF5B17B-F81E-4817-9BAC-2CE7BC609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20" y="1737360"/>
            <a:ext cx="10424160" cy="887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nl-NL" dirty="0"/>
              <a:t>Presentatie titel</a:t>
            </a:r>
            <a:endParaRPr lang="en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8234732C-4BEA-4E8C-89E9-14296CD169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920" y="2624862"/>
            <a:ext cx="10424160" cy="558913"/>
          </a:xfr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Subtitel</a:t>
            </a:r>
            <a:endParaRPr lang="en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E1AC582-85DA-48C0-9E93-ECA80F79B0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779" y="5175143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naam</a:t>
            </a:r>
            <a:endParaRPr lang="en-NL" dirty="0"/>
          </a:p>
        </p:txBody>
      </p:sp>
      <p:sp>
        <p:nvSpPr>
          <p:cNvPr id="23" name="Tijdelijke aanduiding voor tekst 21">
            <a:extLst>
              <a:ext uri="{FF2B5EF4-FFF2-40B4-BE49-F238E27FC236}">
                <a16:creationId xmlns:a16="http://schemas.microsoft.com/office/drawing/2014/main" id="{B1A4B10D-59D3-4793-84BF-FE837ADDEB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79" y="5530735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24" name="Tijdelijke aanduiding voor tekst 21">
            <a:extLst>
              <a:ext uri="{FF2B5EF4-FFF2-40B4-BE49-F238E27FC236}">
                <a16:creationId xmlns:a16="http://schemas.microsoft.com/office/drawing/2014/main" id="{5603F71E-640E-4130-91CB-359F0DA19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779" y="5883556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Event / </a:t>
            </a:r>
            <a:r>
              <a:rPr lang="nl-NL" dirty="0" err="1"/>
              <a:t>Meetup</a:t>
            </a:r>
            <a:r>
              <a:rPr lang="nl-NL" dirty="0"/>
              <a:t> naam</a:t>
            </a:r>
            <a:endParaRPr lang="en-NL" dirty="0"/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A7998DB8-0C38-494A-A3D2-D7DC450810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779" y="6244677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Datum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4967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4587D-1B75-45E0-BB54-49F89A569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5188" y="2053070"/>
            <a:ext cx="8628612" cy="673505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Jouw naam</a:t>
            </a:r>
            <a:endParaRPr lang="en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F8154B-5079-445F-8CFF-5A856A4AB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39CA3A0C-6B83-40AA-A5A2-CA15F56E99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053070"/>
            <a:ext cx="1728787" cy="213677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err="1"/>
              <a:t>Profiel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D1336DF-38FD-4C84-8A93-441B87438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5187" y="2726575"/>
            <a:ext cx="8628611" cy="473999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300A04F1-5918-47FE-8317-63A4BAE74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5187" y="3200574"/>
            <a:ext cx="8628611" cy="9892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Wie ben je, wat doe je, wat zijn je </a:t>
            </a:r>
            <a:r>
              <a:rPr lang="nl-NL" dirty="0" err="1"/>
              <a:t>hobbies</a:t>
            </a:r>
            <a:r>
              <a:rPr lang="nl-NL" dirty="0"/>
              <a:t> en waarom is het zo kicken cool om bij 4DotNet te werken. Alles wat je kwijt wil om jezelf een beetje te introduceren.</a:t>
            </a:r>
            <a:endParaRPr lang="en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86722E-94C6-4DDA-A312-792087758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122" y="6352377"/>
            <a:ext cx="252000" cy="25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C1FB664-3D70-4598-B065-6CB775ED8B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22" y="5929846"/>
            <a:ext cx="252000" cy="25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306C038-208D-49BA-9E27-815D35D967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122" y="5545562"/>
            <a:ext cx="252000" cy="252000"/>
          </a:xfrm>
          <a:prstGeom prst="rect">
            <a:avLst/>
          </a:prstGeom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23B558C-619E-40D7-8D31-5A5678D693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12806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LinkedIn handle</a:t>
            </a:r>
            <a:endParaRPr lang="en-NL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C8624E08-04DF-4490-AFDA-B70E897206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901238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Twitter handle</a:t>
            </a:r>
            <a:endParaRPr lang="en-NL" dirty="0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6AF0A09D-E9F0-4FD6-9E16-5CF7C75C5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324389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GitHub handle</a:t>
            </a:r>
            <a:endParaRPr lang="en-NL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E3B779F3-925F-4CD4-9689-003C2F4CEFD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0339" y="4579937"/>
            <a:ext cx="3109913" cy="873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MVP Logo</a:t>
            </a:r>
            <a:endParaRPr lang="en-NL" dirty="0"/>
          </a:p>
        </p:txBody>
      </p:sp>
      <p:sp>
        <p:nvSpPr>
          <p:cNvPr id="24" name="Tijdelijke aanduiding voor afbeelding 22">
            <a:extLst>
              <a:ext uri="{FF2B5EF4-FFF2-40B4-BE49-F238E27FC236}">
                <a16:creationId xmlns:a16="http://schemas.microsoft.com/office/drawing/2014/main" id="{3B235441-92C9-41FF-8A2D-7D2F17CD2B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0339" y="5511992"/>
            <a:ext cx="3109913" cy="112037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Event Logo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2141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293D-891B-7AFB-0EDE-3AF84EB6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58E3-C22B-C676-6F85-496B4E6A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BD90B-FB07-E4E2-5734-C7C74A4E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BBF31-272F-AB1D-2E5F-D0686B09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7E53-28CC-B348-90EB-7084F615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409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335D-E6DD-D304-7779-1CB93634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252F-1336-3880-0EA7-ECBC1414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CDE9F-F6D8-7519-FF77-24FC345D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7697-C95B-A77E-C1B0-07A10F41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FED1E-5EBA-6B65-5986-AC4FB824A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44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8287-03E1-B922-58C6-0828DA67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46E6-A60F-448E-30AE-82E8EDCF9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43BC5-33B5-3D34-D256-58392591D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A91AB-8A9C-07F2-0350-4E0B4568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40A5A-114A-37C2-4ECB-66B9FCAB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5E56D-6AE9-80BC-419F-22FF299D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672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2E38-511B-D21A-F2CC-2CD32F964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5E2FE-8F6A-8D68-18E1-934942FEA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21961-76C8-C260-D590-2AE3C6995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1DD80-369E-77F9-2CD4-4F49B454D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13CCC-FD70-D89A-3DDE-53688C167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A8523-0F38-A001-2ABF-302E0CFA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06886-1E26-E140-1324-68B83A00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5FFBF-1C0E-0C7A-E918-A5320832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966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CB92-04C7-0AB4-5C60-2D03E17C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E2C53-35A3-FCCE-F046-39E176C4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628C1-199C-4095-44D6-8609259B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4BC76-E5BC-98B5-41D4-0BB5B4CA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597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DFCA3E-688A-3AC4-A146-5F8F2E94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1E24F-E9F5-10BB-8393-559D4FCB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62869-F91F-7F4D-E90B-BF76C02D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584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247-24CE-8DE8-67B8-2CD5B30E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FA3C-0DDD-4181-6119-183887D9D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B59B6-85DE-49A8-1F8B-53B9474C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9FBE5-069C-96ED-F7E4-3E6B9BDF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8B905-8A69-F341-FD48-3C113113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22239-CF69-B875-29DF-18D3A8A0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105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30E2-7B48-9E6A-63B2-BD247FD0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2A50F-2AFC-F2BD-762B-5763585C0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B35D3-653E-BC65-5529-8FA323DC5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04D53-5917-0B76-7EEC-6AADA08D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E2AB2-5D6D-0456-656A-0B27BFD1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FC4EA-3C8E-1A64-B4FB-251091B3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179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C8D7F4-9D6F-3CD1-951C-021C0AB3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16CBC-B1DD-920F-EADE-5111D6210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DDCEB-9CF4-1F5F-2194-6B8BE53A8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AE4B6-489B-4B4B-AE8A-A27769488260}" type="datetimeFigureOut">
              <a:rPr lang="en-NL" smtClean="0"/>
              <a:t>05/09/2025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02B7F-6237-9C37-AE63-637F60224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943F7-C212-236A-C71C-443D220D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DF39B-91D7-4A80-A9EF-F57CC8B70621}" type="slidenum">
              <a:rPr lang="en-NL" smtClean="0"/>
              <a:t>‹#›</a:t>
            </a:fld>
            <a:endParaRPr lang="en-NL"/>
          </a:p>
        </p:txBody>
      </p:sp>
      <p:pic>
        <p:nvPicPr>
          <p:cNvPr id="7" name="Afbeelding 8">
            <a:extLst>
              <a:ext uri="{FF2B5EF4-FFF2-40B4-BE49-F238E27FC236}">
                <a16:creationId xmlns:a16="http://schemas.microsoft.com/office/drawing/2014/main" id="{F4BC4FE3-C154-875D-9F90-422AAA074C8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36162"/>
            <a:ext cx="4596858" cy="38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7BE080-CFE5-44D1-8029-375DA527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SOLID/GRASP</a:t>
            </a:r>
            <a:endParaRPr lang="en-NL" sz="48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EE6445-F02B-43D0-AD08-1A1AB91624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802A436-C021-4C02-8659-D78436DA7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Nick Dekker	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8AF5FF4-E386-4AD0-B836-158EFD776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Softwareontwikkelaar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376AF8C3-FF99-4DC4-A848-235F9DCC1A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421FE55E-A672-482F-A940-1277E98F51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23 September 2025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541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2D31-297D-04A1-DCC8-F53209C8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            Interface segregation principle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1DDE-0FCB-189B-7459-8CC8CE30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651" y="161635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“no client should be forced to depend on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methods it does not use”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A6153-5B47-4369-6991-80AE9C0B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6" y="493568"/>
            <a:ext cx="1681580" cy="6213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5A07DA-B9B0-A39F-8F20-A6AB4EEB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763" y="2867574"/>
            <a:ext cx="944059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5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C578-5D3E-D637-439E-BEF6C05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Het contract: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43DEB-E520-AE61-403B-98CE70C25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14" y="2118267"/>
            <a:ext cx="10515600" cy="359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75A7-B5E6-D4D1-3F79-95F45950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Maar </a:t>
            </a:r>
            <a:r>
              <a:rPr lang="en-US" dirty="0" err="1">
                <a:solidFill>
                  <a:schemeClr val="bg1"/>
                </a:solidFill>
              </a:rPr>
              <a:t>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alleen</a:t>
            </a:r>
            <a:r>
              <a:rPr lang="en-US" dirty="0">
                <a:solidFill>
                  <a:schemeClr val="bg1"/>
                </a:solidFill>
              </a:rPr>
              <a:t> maar </a:t>
            </a:r>
            <a:r>
              <a:rPr lang="en-US" dirty="0" err="1">
                <a:solidFill>
                  <a:schemeClr val="bg1"/>
                </a:solidFill>
              </a:rPr>
              <a:t>lezen</a:t>
            </a:r>
            <a:r>
              <a:rPr lang="en-US" dirty="0">
                <a:solidFill>
                  <a:schemeClr val="bg1"/>
                </a:solidFill>
              </a:rPr>
              <a:t> en </a:t>
            </a:r>
            <a:r>
              <a:rPr lang="en-US" dirty="0" err="1">
                <a:solidFill>
                  <a:schemeClr val="bg1"/>
                </a:solidFill>
              </a:rPr>
              <a:t>schrijven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E8346A-FD1F-FB6F-5E63-8081CCAFA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2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2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A868-D454-9FB7-6638-539E6F77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 wat </a:t>
            </a:r>
            <a:r>
              <a:rPr lang="en-US" dirty="0" err="1">
                <a:solidFill>
                  <a:schemeClr val="bg1"/>
                </a:solidFill>
              </a:rPr>
              <a:t>doen</a:t>
            </a:r>
            <a:r>
              <a:rPr lang="en-US" dirty="0">
                <a:solidFill>
                  <a:schemeClr val="bg1"/>
                </a:solidFill>
              </a:rPr>
              <a:t> we met de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methoden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23EA9-6404-FE64-3630-D448D13CF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141" y="1648547"/>
            <a:ext cx="9040487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0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724B-3D56-B837-B28D-CED83A4E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Houd interfaces </a:t>
            </a:r>
            <a:r>
              <a:rPr lang="en-US" dirty="0" err="1">
                <a:solidFill>
                  <a:schemeClr val="bg1"/>
                </a:solidFill>
              </a:rPr>
              <a:t>klein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CCD2F-F1D1-AACA-8D7B-CE30DFC42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985" y="1529924"/>
            <a:ext cx="66844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7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F544-F7D3-6ABF-3569-889BC717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7E274-CC38-EF78-18C7-0668E606D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571" y="1169761"/>
            <a:ext cx="8869013" cy="1705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6D0BAE-BA57-0A3B-AD33-779ECA141989}"/>
              </a:ext>
            </a:extLst>
          </p:cNvPr>
          <p:cNvSpPr txBox="1"/>
          <p:nvPr/>
        </p:nvSpPr>
        <p:spPr>
          <a:xfrm>
            <a:off x="823414" y="3844120"/>
            <a:ext cx="8989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Nu </a:t>
            </a:r>
            <a:r>
              <a:rPr lang="en-US" sz="3200" dirty="0" err="1">
                <a:solidFill>
                  <a:schemeClr val="bg1"/>
                </a:solidFill>
              </a:rPr>
              <a:t>hebben</a:t>
            </a:r>
            <a:r>
              <a:rPr lang="en-US" sz="3200" dirty="0">
                <a:solidFill>
                  <a:schemeClr val="bg1"/>
                </a:solidFill>
              </a:rPr>
              <a:t> we </a:t>
            </a:r>
            <a:r>
              <a:rPr lang="en-US" sz="3200" dirty="0" err="1">
                <a:solidFill>
                  <a:schemeClr val="bg1"/>
                </a:solidFill>
              </a:rPr>
              <a:t>dat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megaobject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nodig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alleen</a:t>
            </a:r>
            <a:r>
              <a:rPr lang="en-US" sz="3200" dirty="0">
                <a:solidFill>
                  <a:schemeClr val="bg1"/>
                </a:solidFill>
              </a:rPr>
              <a:t> om de naam </a:t>
            </a:r>
            <a:r>
              <a:rPr lang="en-US" sz="3200" dirty="0" err="1">
                <a:solidFill>
                  <a:schemeClr val="bg1"/>
                </a:solidFill>
              </a:rPr>
              <a:t>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schrijven</a:t>
            </a:r>
            <a:r>
              <a:rPr lang="en-US" sz="3200" dirty="0">
                <a:solidFill>
                  <a:schemeClr val="bg1"/>
                </a:solidFill>
              </a:rPr>
              <a:t>!?</a:t>
            </a:r>
            <a:endParaRPr lang="en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47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F361-2851-9D65-CD58-6F30DF55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Waarom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zo?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E5628-B1BC-B34C-C949-733A8A550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9473" y="617065"/>
            <a:ext cx="4677186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A860F-CC3D-E13A-76D1-28CF41DC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6" y="5032349"/>
            <a:ext cx="10364646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5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CCF2-3348-493A-8DE2-160AAF65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Nog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voorbeeld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5C4EF-5463-A7FA-2F8F-4B1D01D24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02011" cy="1638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F0876-1332-0A63-64A9-EE46738D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7308"/>
            <a:ext cx="10515600" cy="26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C7CA-AD84-BD20-8864-4C6FA3E3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Meer </a:t>
            </a:r>
            <a:r>
              <a:rPr lang="en-US" b="1" dirty="0" err="1">
                <a:solidFill>
                  <a:schemeClr val="bg1"/>
                </a:solidFill>
              </a:rPr>
              <a:t>heb</a:t>
            </a:r>
            <a:r>
              <a:rPr lang="en-US" b="1" dirty="0">
                <a:solidFill>
                  <a:schemeClr val="bg1"/>
                </a:solidFill>
              </a:rPr>
              <a:t> je </a:t>
            </a:r>
            <a:r>
              <a:rPr lang="en-US" b="1" dirty="0" err="1">
                <a:solidFill>
                  <a:schemeClr val="bg1"/>
                </a:solidFill>
              </a:rPr>
              <a:t>niet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nodig</a:t>
            </a:r>
            <a:r>
              <a:rPr lang="en-US" b="1" dirty="0">
                <a:solidFill>
                  <a:schemeClr val="bg1"/>
                </a:solidFill>
              </a:rPr>
              <a:t>!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2B6FA-9975-C6EA-F0FD-ED39EA43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971" y="1966652"/>
            <a:ext cx="9169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34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9DA9-E713-8C12-866B-B083F48A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Liskov</a:t>
            </a:r>
            <a:r>
              <a:rPr lang="en-US" b="1" dirty="0">
                <a:solidFill>
                  <a:schemeClr val="bg1"/>
                </a:solidFill>
              </a:rPr>
              <a:t> substitution principle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5DE5-2CC7-EF53-8FF1-EB15011E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“objects of a superclass (parent class) should be replaceable with objects of a subclass (child class) without altering the correctness of the program”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2F1EF-E6BD-490F-E0B2-50548125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326" y="2758768"/>
            <a:ext cx="3394374" cy="3484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50636-2AA7-9457-57E6-51142078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26" y="3328800"/>
            <a:ext cx="4286848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09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848E3-DE32-A56B-E86C-DB503F9A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3074" name="Picture 2" descr="Gasunie - CO2next Liquified CO2 terminal">
            <a:extLst>
              <a:ext uri="{FF2B5EF4-FFF2-40B4-BE49-F238E27FC236}">
                <a16:creationId xmlns:a16="http://schemas.microsoft.com/office/drawing/2014/main" id="{C4ABF094-72A8-5D4A-D117-6448E21D4A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86" y="1363385"/>
            <a:ext cx="4774603" cy="17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oninklijke KPN - Wikipedia">
            <a:extLst>
              <a:ext uri="{FF2B5EF4-FFF2-40B4-BE49-F238E27FC236}">
                <a16:creationId xmlns:a16="http://schemas.microsoft.com/office/drawing/2014/main" id="{1FFE1CB9-25C0-B877-8A50-A519FDA0D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489" y="813999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ess release AkzoNobel – EZ-base">
            <a:extLst>
              <a:ext uri="{FF2B5EF4-FFF2-40B4-BE49-F238E27FC236}">
                <a16:creationId xmlns:a16="http://schemas.microsoft.com/office/drawing/2014/main" id="{7FC69592-4ADE-45F4-01C3-1036EE17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091" y="1760593"/>
            <a:ext cx="2059171" cy="157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DW informatie: Klachten websites voor ...">
            <a:extLst>
              <a:ext uri="{FF2B5EF4-FFF2-40B4-BE49-F238E27FC236}">
                <a16:creationId xmlns:a16="http://schemas.microsoft.com/office/drawing/2014/main" id="{F1235A2E-BAA6-138B-BF18-F9146509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72" y="32143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Zorgverzekeraar Menzis: voor uw zorgverzekering">
            <a:extLst>
              <a:ext uri="{FF2B5EF4-FFF2-40B4-BE49-F238E27FC236}">
                <a16:creationId xmlns:a16="http://schemas.microsoft.com/office/drawing/2014/main" id="{605FE57A-4E21-43E3-1F1A-5C49F95D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56" y="2951218"/>
            <a:ext cx="29146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6EDECA0-8884-5725-7013-3A29CCDC0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838" y="4795464"/>
            <a:ext cx="2333951" cy="562053"/>
          </a:xfrm>
          <a:prstGeom prst="rect">
            <a:avLst/>
          </a:prstGeom>
        </p:spPr>
      </p:pic>
      <p:pic>
        <p:nvPicPr>
          <p:cNvPr id="3086" name="Picture 14" descr="wwplus doelgroep - wwplus.nl">
            <a:extLst>
              <a:ext uri="{FF2B5EF4-FFF2-40B4-BE49-F238E27FC236}">
                <a16:creationId xmlns:a16="http://schemas.microsoft.com/office/drawing/2014/main" id="{050F26CB-9A7B-9DB0-A52B-27C59AF94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604" y="5322610"/>
            <a:ext cx="4061031" cy="134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E47A2D2-A99A-EE1C-C5A6-6898850353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0888" y="4778695"/>
            <a:ext cx="1566074" cy="1431839"/>
          </a:xfrm>
          <a:prstGeom prst="rect">
            <a:avLst/>
          </a:prstGeom>
        </p:spPr>
      </p:pic>
      <p:pic>
        <p:nvPicPr>
          <p:cNvPr id="3092" name="Picture 20" descr="Cadac Group | Stakeholders | Revit Standards">
            <a:extLst>
              <a:ext uri="{FF2B5EF4-FFF2-40B4-BE49-F238E27FC236}">
                <a16:creationId xmlns:a16="http://schemas.microsoft.com/office/drawing/2014/main" id="{C75B046B-F14D-807A-F6D3-DB7010FD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24" y="510923"/>
            <a:ext cx="2591948" cy="12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Kruitbosch | Dealerportal">
            <a:extLst>
              <a:ext uri="{FF2B5EF4-FFF2-40B4-BE49-F238E27FC236}">
                <a16:creationId xmlns:a16="http://schemas.microsoft.com/office/drawing/2014/main" id="{CB33F5F5-C893-6E31-E6D2-4BA67C96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584" y="204748"/>
            <a:ext cx="2804337" cy="11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7B5049-99EA-810B-E2A5-CAAD78D7AD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635" y="3732268"/>
            <a:ext cx="3171825" cy="125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97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D9981-1D03-B79D-3675-4CCF4656A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E7FA0-624D-22F8-D652-9D4DA8DB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Relatie</a:t>
            </a:r>
            <a:r>
              <a:rPr lang="en-US" dirty="0">
                <a:solidFill>
                  <a:schemeClr val="bg1"/>
                </a:solidFill>
              </a:rPr>
              <a:t> met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SOLID-principes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1CE50-72CE-1CD2-7315-0B2E17FB7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Single responsibility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Interface segregation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Open-closed principle </a:t>
            </a: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LSP &gt; </a:t>
            </a:r>
            <a:r>
              <a:rPr lang="en-US" dirty="0" err="1">
                <a:solidFill>
                  <a:schemeClr val="bg1"/>
                </a:solidFill>
              </a:rPr>
              <a:t>leidt</a:t>
            </a:r>
            <a:r>
              <a:rPr lang="en-US" dirty="0">
                <a:solidFill>
                  <a:schemeClr val="bg1"/>
                </a:solidFill>
              </a:rPr>
              <a:t> toe &gt; ISP &gt; </a:t>
            </a:r>
            <a:r>
              <a:rPr lang="en-US" dirty="0" err="1">
                <a:solidFill>
                  <a:schemeClr val="bg1"/>
                </a:solidFill>
              </a:rPr>
              <a:t>zodat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voldaan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wordt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 OCP</a:t>
            </a:r>
          </a:p>
        </p:txBody>
      </p:sp>
    </p:spTree>
    <p:extLst>
      <p:ext uri="{BB962C8B-B14F-4D97-AF65-F5344CB8AC3E}">
        <p14:creationId xmlns:p14="http://schemas.microsoft.com/office/powerpoint/2010/main" val="1119070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CDBD-E8F0-8D1A-6D5F-FB3E2362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Overlap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D2AFFAC-3E6D-1147-D1D0-403D135A6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344" y="1272888"/>
            <a:ext cx="5049449" cy="50494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D82951-93D8-789E-722E-BE6C7E32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23" y="1272888"/>
            <a:ext cx="5744377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7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CF60-DB26-1DD6-B480-2DB6DB05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 vs. interface segregation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1A981-CA40-1A3E-E4C3-FC9084D02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uit</a:t>
            </a:r>
            <a:r>
              <a:rPr lang="en-US" dirty="0">
                <a:solidFill>
                  <a:schemeClr val="bg1"/>
                </a:solidFill>
              </a:rPr>
              <a:t> van het component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en class/interface </a:t>
            </a:r>
            <a:r>
              <a:rPr lang="en-US" dirty="0" err="1">
                <a:solidFill>
                  <a:schemeClr val="bg1"/>
                </a:solidFill>
              </a:rPr>
              <a:t>consumeert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Interface </a:t>
            </a:r>
            <a:r>
              <a:rPr lang="en-US" dirty="0" err="1">
                <a:solidFill>
                  <a:schemeClr val="bg1"/>
                </a:solidFill>
              </a:rPr>
              <a:t>segration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uit</a:t>
            </a:r>
            <a:r>
              <a:rPr lang="en-US" dirty="0">
                <a:solidFill>
                  <a:schemeClr val="bg1"/>
                </a:solidFill>
              </a:rPr>
              <a:t> van de interface </a:t>
            </a:r>
            <a:r>
              <a:rPr lang="en-US" i="1" dirty="0" err="1">
                <a:solidFill>
                  <a:schemeClr val="bg1"/>
                </a:solidFill>
              </a:rPr>
              <a:t>zelf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9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4386-1098-DB4F-125F-2D8F87C9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Het </a:t>
            </a:r>
            <a:r>
              <a:rPr lang="en-US" dirty="0" err="1">
                <a:solidFill>
                  <a:schemeClr val="bg1"/>
                </a:solidFill>
              </a:rPr>
              <a:t>klassieke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voorbeeld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Liskov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03965E-101E-DF57-61B5-987ECD7A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6752C-C33D-CC8E-5DE5-2FB8698A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784"/>
            <a:ext cx="10099103" cy="2558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AB7616-D10E-F63F-3B89-8C6C09BC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0873"/>
            <a:ext cx="10564699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9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B05B-12AE-8592-DC0E-B50FC624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Dit </a:t>
            </a:r>
            <a:r>
              <a:rPr lang="en-US" b="1" dirty="0" err="1">
                <a:solidFill>
                  <a:schemeClr val="bg1"/>
                </a:solidFill>
              </a:rPr>
              <a:t>gaat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goed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D57784-B4CD-C244-1FBC-0E62C8136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41" y="2180466"/>
            <a:ext cx="61057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84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1201-1A20-C800-24BF-270C8841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Is </a:t>
            </a:r>
            <a:r>
              <a:rPr lang="en-US" b="1" dirty="0" err="1">
                <a:solidFill>
                  <a:schemeClr val="bg1"/>
                </a:solidFill>
              </a:rPr>
              <a:t>een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vierkant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rechthoek</a:t>
            </a:r>
            <a:r>
              <a:rPr lang="en-US" b="1" dirty="0">
                <a:solidFill>
                  <a:schemeClr val="bg1"/>
                </a:solidFill>
              </a:rPr>
              <a:t>?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F5E69-6C12-E12D-5875-27754B3F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38" y="1295194"/>
            <a:ext cx="6214281" cy="79098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036E2D-1658-0485-EC32-664AB1D3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C494E-1937-7BC0-BD86-43BCDE37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9872"/>
            <a:ext cx="8061474" cy="45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1723-0CFA-5897-C73A-6F4212C5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Oplossing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6522B-0990-F1D4-E568-7C89CBE66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Een superclass (interface/abstract class) </a:t>
            </a:r>
            <a:r>
              <a:rPr lang="en-US" dirty="0" err="1">
                <a:solidFill>
                  <a:schemeClr val="bg1"/>
                </a:solidFill>
              </a:rPr>
              <a:t>moet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alleen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dezelfde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soort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r>
              <a:rPr lang="en-US" dirty="0">
                <a:solidFill>
                  <a:schemeClr val="bg1"/>
                </a:solidFill>
              </a:rPr>
              <a:t>, maar </a:t>
            </a:r>
            <a:r>
              <a:rPr lang="en-US" dirty="0" err="1">
                <a:solidFill>
                  <a:schemeClr val="bg1"/>
                </a:solidFill>
              </a:rPr>
              <a:t>ook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gelijke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methodes</a:t>
            </a:r>
            <a:r>
              <a:rPr lang="en-US" dirty="0">
                <a:solidFill>
                  <a:schemeClr val="bg1"/>
                </a:solidFill>
              </a:rPr>
              <a:t>/properties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Als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zo is, dan </a:t>
            </a:r>
            <a:r>
              <a:rPr lang="en-US" dirty="0" err="1">
                <a:solidFill>
                  <a:schemeClr val="bg1"/>
                </a:solidFill>
              </a:rPr>
              <a:t>moet</a:t>
            </a:r>
            <a:r>
              <a:rPr lang="en-US" dirty="0">
                <a:solidFill>
                  <a:schemeClr val="bg1"/>
                </a:solidFill>
              </a:rPr>
              <a:t> de superclass </a:t>
            </a:r>
            <a:r>
              <a:rPr lang="en-US" b="1" dirty="0" err="1">
                <a:solidFill>
                  <a:schemeClr val="bg1"/>
                </a:solidFill>
              </a:rPr>
              <a:t>specifieker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04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58D3-0113-0BBF-0A47-143FA124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Dus: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706E46-F8D2-2AC6-4FD4-EEAEC9DD8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670" y="1630007"/>
            <a:ext cx="58212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3287-7A13-3A41-F543-5418E881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CB408-9DBC-35D7-CD6B-D394B1DF2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813" y="1375248"/>
            <a:ext cx="4134199" cy="4860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B7E83F-AFDB-F095-DCB9-6B6DFF5DC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242" y="1321569"/>
            <a:ext cx="4289537" cy="4914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DFC9FA-1D9D-E6F9-FBAD-22A1F2568C2F}"/>
              </a:ext>
            </a:extLst>
          </p:cNvPr>
          <p:cNvSpPr txBox="1"/>
          <p:nvPr/>
        </p:nvSpPr>
        <p:spPr>
          <a:xfrm>
            <a:off x="500418" y="282054"/>
            <a:ext cx="317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Dit </a:t>
            </a:r>
            <a:r>
              <a:rPr lang="en-US" sz="3600" b="1" dirty="0" err="1">
                <a:solidFill>
                  <a:schemeClr val="bg1"/>
                </a:solidFill>
              </a:rPr>
              <a:t>gaat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goed</a:t>
            </a:r>
            <a:endParaRPr lang="en-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010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7DB8-7C10-C670-1862-10FBB031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En </a:t>
            </a:r>
            <a:r>
              <a:rPr lang="en-US" b="1" dirty="0" err="1">
                <a:solidFill>
                  <a:schemeClr val="bg1"/>
                </a:solidFill>
              </a:rPr>
              <a:t>dit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ook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927C4-1F10-9253-9F06-14D7A3DD3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29" y="1757387"/>
            <a:ext cx="5323975" cy="3926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F7E9D-8742-78F2-B365-09683949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630" y="1757387"/>
            <a:ext cx="5569222" cy="392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0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C6B-8104-6CD4-12BE-A5EF5839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SOLID &amp; GRASP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CB7C-D433-217A-E6AC-3DE8759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Principes, </a:t>
            </a:r>
            <a:r>
              <a:rPr lang="en-US" dirty="0" err="1">
                <a:solidFill>
                  <a:schemeClr val="bg1"/>
                </a:solidFill>
              </a:rPr>
              <a:t>dus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u="sng" dirty="0">
                <a:solidFill>
                  <a:schemeClr val="bg1"/>
                </a:solidFill>
              </a:rPr>
              <a:t>GEEN: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1) Framework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2) Design patterns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3) </a:t>
            </a:r>
            <a:r>
              <a:rPr lang="en-US" dirty="0" err="1">
                <a:solidFill>
                  <a:schemeClr val="bg1"/>
                </a:solidFill>
              </a:rPr>
              <a:t>Wetten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Doelen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Uitbreidbaarheid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Leesbaarheid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Testbaarheid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Low coupling &amp; high cohesion</a:t>
            </a:r>
            <a:endParaRPr lang="en-NL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25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8F46-CAE8-51F2-A9B9-CE149D46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Open closed </a:t>
            </a:r>
            <a:r>
              <a:rPr lang="en-US" b="1" dirty="0" err="1">
                <a:solidFill>
                  <a:schemeClr val="bg1"/>
                </a:solidFill>
              </a:rPr>
              <a:t>principe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BFCA9-74E1-D7D4-8E95-0B249FC7C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“software entities (like classes, modules, and functions) should be open for extension but closed for modification”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E3430-5457-5328-5F0C-C0043B850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43" y="2669317"/>
            <a:ext cx="7881346" cy="40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50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3FC59-B227-B42E-BD3A-5669F243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GRASP</a:t>
            </a:r>
            <a:br>
              <a:rPr lang="nl-NL" b="1" dirty="0">
                <a:solidFill>
                  <a:schemeClr val="bg1"/>
                </a:solidFill>
              </a:rPr>
            </a:b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CA0978-0715-42C8-8080-D295599B4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Polymorfism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Zorgt ervoor dat je verschillende objecten op dezelfde manier kunt gebruiken, bijvoorbeeld via een interface.</a:t>
            </a:r>
          </a:p>
          <a:p>
            <a:r>
              <a:rPr lang="nl-NL" dirty="0">
                <a:solidFill>
                  <a:schemeClr val="bg1"/>
                </a:solidFill>
              </a:rPr>
              <a:t>De aanroepende code hoeft niet te weten welk concreet type wordt gebruikt; het werkt met het abstracte type.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Protected variations</a:t>
            </a:r>
          </a:p>
          <a:p>
            <a:r>
              <a:rPr lang="en-US" dirty="0">
                <a:solidFill>
                  <a:schemeClr val="bg1"/>
                </a:solidFill>
              </a:rPr>
              <a:t>Verberg </a:t>
            </a:r>
            <a:r>
              <a:rPr lang="en-US" dirty="0" err="1">
                <a:solidFill>
                  <a:schemeClr val="bg1"/>
                </a:solidFill>
              </a:rPr>
              <a:t>dingen</a:t>
            </a:r>
            <a:r>
              <a:rPr lang="en-US" dirty="0">
                <a:solidFill>
                  <a:schemeClr val="bg1"/>
                </a:solidFill>
              </a:rPr>
              <a:t> die </a:t>
            </a:r>
            <a:r>
              <a:rPr lang="en-US" dirty="0" err="1">
                <a:solidFill>
                  <a:schemeClr val="bg1"/>
                </a:solidFill>
              </a:rPr>
              <a:t>vaak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veranderen</a:t>
            </a:r>
            <a:r>
              <a:rPr lang="en-US" dirty="0">
                <a:solidFill>
                  <a:schemeClr val="bg1"/>
                </a:solidFill>
              </a:rPr>
              <a:t> achter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abstractie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54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3E91C8D-3525-3787-D4E4-A2FE5907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764" y="586104"/>
            <a:ext cx="5867795" cy="6265785"/>
          </a:xfrm>
        </p:spPr>
      </p:pic>
    </p:spTree>
    <p:extLst>
      <p:ext uri="{BB962C8B-B14F-4D97-AF65-F5344CB8AC3E}">
        <p14:creationId xmlns:p14="http://schemas.microsoft.com/office/powerpoint/2010/main" val="950674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F6EB0-67BB-18E6-4049-8C946CD4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Zo kan het ook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36CCBA5-E571-DC39-EC4F-F45BA2FE0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545" y="1690688"/>
            <a:ext cx="5049695" cy="4341972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BB1087F-92CD-4D52-A020-F2CC8DB37C1B}"/>
              </a:ext>
            </a:extLst>
          </p:cNvPr>
          <p:cNvSpPr txBox="1"/>
          <p:nvPr/>
        </p:nvSpPr>
        <p:spPr>
          <a:xfrm>
            <a:off x="7337188" y="2721166"/>
            <a:ext cx="4124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…maar voldoet dit aan alle </a:t>
            </a:r>
            <a:r>
              <a:rPr lang="nl-NL" sz="2400" dirty="0" err="1"/>
              <a:t>solid</a:t>
            </a:r>
            <a:r>
              <a:rPr lang="nl-NL" sz="2400" dirty="0"/>
              <a:t>/</a:t>
            </a:r>
            <a:r>
              <a:rPr lang="nl-NL" sz="2400" dirty="0" err="1"/>
              <a:t>grasp</a:t>
            </a:r>
            <a:r>
              <a:rPr lang="nl-NL" sz="2400" dirty="0"/>
              <a:t>-principes?</a:t>
            </a:r>
          </a:p>
        </p:txBody>
      </p:sp>
    </p:spTree>
    <p:extLst>
      <p:ext uri="{BB962C8B-B14F-4D97-AF65-F5344CB8AC3E}">
        <p14:creationId xmlns:p14="http://schemas.microsoft.com/office/powerpoint/2010/main" val="2718893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A01F9-B82B-BA39-E0FB-8DCE589F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Zo is het beter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F9C6361-483E-1C40-BB33-18CFBA298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60" y="1581784"/>
            <a:ext cx="5349240" cy="4763135"/>
          </a:xfrm>
        </p:spPr>
      </p:pic>
    </p:spTree>
    <p:extLst>
      <p:ext uri="{BB962C8B-B14F-4D97-AF65-F5344CB8AC3E}">
        <p14:creationId xmlns:p14="http://schemas.microsoft.com/office/powerpoint/2010/main" val="82651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DD52D-1DB4-59BE-082A-936179C2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Maak de keuze in een </a:t>
            </a:r>
            <a:r>
              <a:rPr lang="nl-NL" dirty="0" err="1">
                <a:solidFill>
                  <a:schemeClr val="bg1"/>
                </a:solidFill>
              </a:rPr>
              <a:t>factory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F93B8764-D585-7C52-819F-FF700361E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B322DC3-1F64-5C37-4AD6-9382BD929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56" y="1536135"/>
            <a:ext cx="6574691" cy="5288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B9B729-B25A-0945-1D99-11431331B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973" y="450133"/>
            <a:ext cx="2743583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82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989BE-98D1-FB27-DBE7-F0FEB9B1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40E2265-997F-B0F1-F824-16AB59E2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60FF5DB-1606-9200-3D4A-03059242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6619"/>
            <a:ext cx="9532900" cy="3877789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9CF4078-505E-77C6-BFB7-5A076A07D33E}"/>
              </a:ext>
            </a:extLst>
          </p:cNvPr>
          <p:cNvSpPr txBox="1"/>
          <p:nvPr/>
        </p:nvSpPr>
        <p:spPr>
          <a:xfrm>
            <a:off x="762000" y="498667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bg1"/>
                </a:solidFill>
              </a:rPr>
              <a:t>Onze wasstraat is nu </a:t>
            </a:r>
            <a:r>
              <a:rPr lang="nl-NL" sz="2400" b="1" i="1" dirty="0">
                <a:solidFill>
                  <a:schemeClr val="bg1"/>
                </a:solidFill>
              </a:rPr>
              <a:t>open </a:t>
            </a:r>
            <a:r>
              <a:rPr lang="nl-NL" sz="2400" b="1" i="1" dirty="0" err="1">
                <a:solidFill>
                  <a:schemeClr val="bg1"/>
                </a:solidFill>
              </a:rPr>
              <a:t>for</a:t>
            </a:r>
            <a:r>
              <a:rPr lang="nl-NL" sz="2400" b="1" i="1" dirty="0">
                <a:solidFill>
                  <a:schemeClr val="bg1"/>
                </a:solidFill>
              </a:rPr>
              <a:t> extension </a:t>
            </a:r>
            <a:r>
              <a:rPr lang="nl-NL" sz="2400" b="1" dirty="0">
                <a:solidFill>
                  <a:schemeClr val="bg1"/>
                </a:solidFill>
              </a:rPr>
              <a:t>maar </a:t>
            </a:r>
            <a:r>
              <a:rPr lang="nl-NL" sz="2400" b="1" i="1" dirty="0" err="1">
                <a:solidFill>
                  <a:schemeClr val="bg1"/>
                </a:solidFill>
              </a:rPr>
              <a:t>closed</a:t>
            </a:r>
            <a:r>
              <a:rPr lang="nl-NL" sz="2400" b="1" i="1" dirty="0">
                <a:solidFill>
                  <a:schemeClr val="bg1"/>
                </a:solidFill>
              </a:rPr>
              <a:t> </a:t>
            </a:r>
            <a:r>
              <a:rPr lang="nl-NL" sz="2400" b="1" i="1" dirty="0" err="1">
                <a:solidFill>
                  <a:schemeClr val="bg1"/>
                </a:solidFill>
              </a:rPr>
              <a:t>for</a:t>
            </a:r>
            <a:r>
              <a:rPr lang="nl-NL" sz="2400" b="1" i="1" dirty="0">
                <a:solidFill>
                  <a:schemeClr val="bg1"/>
                </a:solidFill>
              </a:rPr>
              <a:t> </a:t>
            </a:r>
            <a:r>
              <a:rPr lang="nl-NL" sz="2400" b="1" i="1" dirty="0" err="1">
                <a:solidFill>
                  <a:schemeClr val="bg1"/>
                </a:solidFill>
              </a:rPr>
              <a:t>modification</a:t>
            </a:r>
            <a:endParaRPr lang="nl-N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70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4D50-7D90-A86C-FE8D-2F5F9700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Dependency inversion principle 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8A2CD-9FC1-4F70-CE88-8056BE31D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“high-level modules should not depend on low-level modules; both should depend on abstractions”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BF7D0-EF8D-FBF0-8045-C6E7426C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00" y="2951745"/>
            <a:ext cx="7008101" cy="33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92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84B84-175A-A067-6A99-90B573FC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inversion</a:t>
            </a:r>
            <a:r>
              <a:rPr lang="nl-NL" dirty="0">
                <a:solidFill>
                  <a:schemeClr val="bg1"/>
                </a:solidFill>
              </a:rPr>
              <a:t> vs. </a:t>
            </a: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injection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7C8F3A-9FE7-1209-1231-D7584524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inversion</a:t>
            </a:r>
            <a:r>
              <a:rPr lang="nl-NL" dirty="0">
                <a:solidFill>
                  <a:schemeClr val="bg1"/>
                </a:solidFill>
              </a:rPr>
              <a:t> = een </a:t>
            </a:r>
            <a:r>
              <a:rPr lang="nl-NL" b="1" dirty="0">
                <a:solidFill>
                  <a:schemeClr val="bg1"/>
                </a:solidFill>
              </a:rPr>
              <a:t>principe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Dependency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injection</a:t>
            </a:r>
            <a:r>
              <a:rPr lang="nl-NL" dirty="0">
                <a:solidFill>
                  <a:schemeClr val="bg1"/>
                </a:solidFill>
              </a:rPr>
              <a:t> = </a:t>
            </a:r>
            <a:r>
              <a:rPr lang="nl-NL" b="1" dirty="0">
                <a:solidFill>
                  <a:schemeClr val="bg1"/>
                </a:solidFill>
              </a:rPr>
              <a:t>een manier </a:t>
            </a:r>
            <a:r>
              <a:rPr lang="nl-NL" dirty="0">
                <a:solidFill>
                  <a:schemeClr val="bg1"/>
                </a:solidFill>
              </a:rPr>
              <a:t>om aan dat principe te voldoen</a:t>
            </a:r>
          </a:p>
        </p:txBody>
      </p:sp>
    </p:spTree>
    <p:extLst>
      <p:ext uri="{BB962C8B-B14F-4D97-AF65-F5344CB8AC3E}">
        <p14:creationId xmlns:p14="http://schemas.microsoft.com/office/powerpoint/2010/main" val="230379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3E852-331A-23B1-C827-FA5B208D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zijn high/low level modules?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66CA4D-325E-115C-092B-2356393B0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High level: </a:t>
            </a:r>
            <a:r>
              <a:rPr lang="nl-NL" dirty="0">
                <a:solidFill>
                  <a:schemeClr val="bg1"/>
                </a:solidFill>
              </a:rPr>
              <a:t>Abstracties, business logic, implementatie. </a:t>
            </a:r>
            <a:r>
              <a:rPr lang="nl-NL" dirty="0" err="1">
                <a:solidFill>
                  <a:schemeClr val="bg1"/>
                </a:solidFill>
              </a:rPr>
              <a:t>Bijv</a:t>
            </a:r>
            <a:r>
              <a:rPr lang="nl-NL" dirty="0">
                <a:solidFill>
                  <a:schemeClr val="bg1"/>
                </a:solidFill>
              </a:rPr>
              <a:t>: knopjes, formulieren, services. 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Low level: </a:t>
            </a:r>
            <a:r>
              <a:rPr lang="nl-NL" dirty="0">
                <a:solidFill>
                  <a:schemeClr val="bg1"/>
                </a:solidFill>
              </a:rPr>
              <a:t>‘technische’ hulpmiddelen: IO, </a:t>
            </a:r>
            <a:r>
              <a:rPr lang="nl-NL" dirty="0" err="1">
                <a:solidFill>
                  <a:schemeClr val="bg1"/>
                </a:solidFill>
              </a:rPr>
              <a:t>dbContext</a:t>
            </a:r>
            <a:r>
              <a:rPr lang="nl-NL" dirty="0">
                <a:solidFill>
                  <a:schemeClr val="bg1"/>
                </a:solidFill>
              </a:rPr>
              <a:t>, configuratie etc. </a:t>
            </a:r>
          </a:p>
        </p:txBody>
      </p:sp>
    </p:spTree>
    <p:extLst>
      <p:ext uri="{BB962C8B-B14F-4D97-AF65-F5344CB8AC3E}">
        <p14:creationId xmlns:p14="http://schemas.microsoft.com/office/powerpoint/2010/main" val="274742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293C-2611-D198-C2D6-5A64C29D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SOLDI?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79CF-D65C-6A0F-2F94-1720BF55D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 &gt; Single responsibility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dirty="0">
                <a:solidFill>
                  <a:schemeClr val="bg1"/>
                </a:solidFill>
              </a:rPr>
              <a:t> &gt; Open-Closed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 &gt; </a:t>
            </a:r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 Substitution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>
                <a:solidFill>
                  <a:schemeClr val="bg1"/>
                </a:solidFill>
              </a:rPr>
              <a:t> &gt; Dependency inversion principle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&gt; Interface segregation principle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9969F-DF43-C73B-F1F0-6549313C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1" y="700087"/>
            <a:ext cx="3962699" cy="452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97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9A516-7DD9-170C-79B2-5D2CD62C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GRASP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203DAD-5E84-E290-16C6-FF0F28CA3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Low </a:t>
            </a:r>
            <a:r>
              <a:rPr lang="nl-NL" b="1" dirty="0" err="1">
                <a:solidFill>
                  <a:schemeClr val="bg1"/>
                </a:solidFill>
              </a:rPr>
              <a:t>coupling</a:t>
            </a:r>
            <a:r>
              <a:rPr lang="nl-NL" b="1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Classes </a:t>
            </a:r>
            <a:r>
              <a:rPr lang="en-US" dirty="0" err="1">
                <a:solidFill>
                  <a:schemeClr val="bg1"/>
                </a:solidFill>
              </a:rPr>
              <a:t>maken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gebruik</a:t>
            </a:r>
            <a:r>
              <a:rPr lang="en-US" dirty="0">
                <a:solidFill>
                  <a:schemeClr val="bg1"/>
                </a:solidFill>
              </a:rPr>
              <a:t> van interfaces, </a:t>
            </a:r>
            <a:r>
              <a:rPr lang="en-US" dirty="0" err="1">
                <a:solidFill>
                  <a:schemeClr val="bg1"/>
                </a:solidFill>
              </a:rPr>
              <a:t>niet</a:t>
            </a:r>
            <a:r>
              <a:rPr lang="en-US" dirty="0">
                <a:solidFill>
                  <a:schemeClr val="bg1"/>
                </a:solidFill>
              </a:rPr>
              <a:t> van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concrete classes</a:t>
            </a:r>
          </a:p>
          <a:p>
            <a:r>
              <a:rPr lang="en-US" dirty="0" err="1">
                <a:solidFill>
                  <a:schemeClr val="bg1"/>
                </a:solidFill>
              </a:rPr>
              <a:t>Veranderingen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een</a:t>
            </a:r>
            <a:r>
              <a:rPr lang="en-US" dirty="0">
                <a:solidFill>
                  <a:schemeClr val="bg1"/>
                </a:solidFill>
              </a:rPr>
              <a:t> class </a:t>
            </a:r>
            <a:r>
              <a:rPr lang="en-US" dirty="0" err="1">
                <a:solidFill>
                  <a:schemeClr val="bg1"/>
                </a:solidFill>
              </a:rPr>
              <a:t>hebben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geen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weinig</a:t>
            </a:r>
            <a:r>
              <a:rPr lang="en-US" dirty="0">
                <a:solidFill>
                  <a:schemeClr val="bg1"/>
                </a:solidFill>
              </a:rPr>
              <a:t> impact op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classes</a:t>
            </a:r>
          </a:p>
          <a:p>
            <a:r>
              <a:rPr lang="en-US" dirty="0">
                <a:solidFill>
                  <a:schemeClr val="bg1"/>
                </a:solidFill>
              </a:rPr>
              <a:t>Er </a:t>
            </a:r>
            <a:r>
              <a:rPr lang="en-US" dirty="0" err="1">
                <a:solidFill>
                  <a:schemeClr val="bg1"/>
                </a:solidFill>
              </a:rPr>
              <a:t>zijn</a:t>
            </a:r>
            <a:r>
              <a:rPr lang="en-US" dirty="0">
                <a:solidFill>
                  <a:schemeClr val="bg1"/>
                </a:solidFill>
              </a:rPr>
              <a:t> zo min </a:t>
            </a:r>
            <a:r>
              <a:rPr lang="en-US" dirty="0" err="1">
                <a:solidFill>
                  <a:schemeClr val="bg1"/>
                </a:solidFill>
              </a:rPr>
              <a:t>mogelijk</a:t>
            </a:r>
            <a:r>
              <a:rPr lang="en-US" dirty="0">
                <a:solidFill>
                  <a:schemeClr val="bg1"/>
                </a:solidFill>
              </a:rPr>
              <a:t> dependencies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Indirection</a:t>
            </a:r>
          </a:p>
          <a:p>
            <a:r>
              <a:rPr lang="nl-NL" dirty="0">
                <a:solidFill>
                  <a:schemeClr val="bg1"/>
                </a:solidFill>
              </a:rPr>
              <a:t>Maak geen directe koppelingen tussen classes maar gebruik een mediator</a:t>
            </a: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1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C1412-CBF2-4CDC-7A7C-C2A6B66F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zijn abstracties en details?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E5C432-1AAE-62EA-BE98-D82A6CF12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Abstractie = WAT niet HOE</a:t>
            </a:r>
          </a:p>
          <a:p>
            <a:r>
              <a:rPr lang="nl-NL" dirty="0">
                <a:solidFill>
                  <a:schemeClr val="bg1"/>
                </a:solidFill>
              </a:rPr>
              <a:t>Dingen die zelf niets kunnen maar omschrijven </a:t>
            </a:r>
            <a:r>
              <a:rPr lang="nl-NL" i="1" dirty="0">
                <a:solidFill>
                  <a:schemeClr val="bg1"/>
                </a:solidFill>
              </a:rPr>
              <a:t>wat </a:t>
            </a:r>
            <a:r>
              <a:rPr lang="nl-NL" dirty="0">
                <a:solidFill>
                  <a:schemeClr val="bg1"/>
                </a:solidFill>
              </a:rPr>
              <a:t>moet gebeuren</a:t>
            </a:r>
          </a:p>
          <a:p>
            <a:r>
              <a:rPr lang="nl-NL" dirty="0">
                <a:solidFill>
                  <a:schemeClr val="bg1"/>
                </a:solidFill>
              </a:rPr>
              <a:t>Bijv. interfaces en abstract classes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b="1" dirty="0">
                <a:solidFill>
                  <a:schemeClr val="bg1"/>
                </a:solidFill>
              </a:rPr>
              <a:t>Details = Hoe</a:t>
            </a:r>
          </a:p>
          <a:p>
            <a:r>
              <a:rPr lang="nl-NL" dirty="0">
                <a:solidFill>
                  <a:schemeClr val="bg1"/>
                </a:solidFill>
              </a:rPr>
              <a:t>Bijv. een e-mailservice die een bepaalde poort gebruikt</a:t>
            </a:r>
            <a:endParaRPr lang="nl-NL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3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F1157-8A56-78BE-0D22-EE24F5F2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Wat gaat hier mis?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718507-9A6A-16CD-8156-488D69A82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90173"/>
            <a:ext cx="10519822" cy="1638827"/>
          </a:xfrm>
        </p:spPr>
      </p:pic>
    </p:spTree>
    <p:extLst>
      <p:ext uri="{BB962C8B-B14F-4D97-AF65-F5344CB8AC3E}">
        <p14:creationId xmlns:p14="http://schemas.microsoft.com/office/powerpoint/2010/main" val="253989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69083-AA14-933E-527D-CA90944F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E5AE17C-9169-2155-426A-8FD068E20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29" y="1027906"/>
            <a:ext cx="11441532" cy="46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35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013B7-5A06-C7DF-F6BE-D1A3D15A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Zo is het al beter…</a:t>
            </a: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F0B5B657-C38E-3ADF-40C0-B833F3997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 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C2E8463-B54B-D402-DEC9-67B70204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6" y="2150066"/>
            <a:ext cx="9978612" cy="19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3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36582-7B1E-EAC1-EE1C-0E1D56BF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7A8F5A-3091-7A74-560E-AD677AB0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51767D-E0EE-CDFC-18AE-0E59E9C5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4577"/>
            <a:ext cx="9985086" cy="47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38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0D7C-2926-9EEF-5602-B7E09F1C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Low </a:t>
            </a:r>
            <a:r>
              <a:rPr lang="nl-NL" b="1" dirty="0" err="1">
                <a:solidFill>
                  <a:schemeClr val="bg1"/>
                </a:solidFill>
              </a:rPr>
              <a:t>coupling</a:t>
            </a:r>
            <a:endParaRPr lang="nl-NL" b="1" dirty="0">
              <a:solidFill>
                <a:schemeClr val="bg1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D6D2E14-133E-8FE9-6CD6-BB863E503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376" y="1581216"/>
            <a:ext cx="10677247" cy="747569"/>
          </a:xfrm>
        </p:spPr>
      </p:pic>
      <p:pic>
        <p:nvPicPr>
          <p:cNvPr id="1026" name="Picture 2" descr="Super New Glue - 2 Pack – Beads, Inc.">
            <a:extLst>
              <a:ext uri="{FF2B5EF4-FFF2-40B4-BE49-F238E27FC236}">
                <a16:creationId xmlns:a16="http://schemas.microsoft.com/office/drawing/2014/main" id="{3934D3DB-3BCF-E3E9-86FF-CB9C78C3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83658"/>
            <a:ext cx="3891116" cy="38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B7DC8DC-67D8-1CA6-02DF-53FC67148361}"/>
              </a:ext>
            </a:extLst>
          </p:cNvPr>
          <p:cNvSpPr txBox="1"/>
          <p:nvPr/>
        </p:nvSpPr>
        <p:spPr>
          <a:xfrm>
            <a:off x="5948516" y="3283974"/>
            <a:ext cx="464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NEW = GLUE</a:t>
            </a:r>
          </a:p>
        </p:txBody>
      </p:sp>
    </p:spTree>
    <p:extLst>
      <p:ext uri="{BB962C8B-B14F-4D97-AF65-F5344CB8AC3E}">
        <p14:creationId xmlns:p14="http://schemas.microsoft.com/office/powerpoint/2010/main" val="628492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133F8-5CEC-161E-DA41-DEFA41CF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E1F70D7-2CD5-11FD-5ADB-E86FBC6E6D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6143DD3-C856-52B2-1B31-607F7304E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3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B587-5D54-1650-B011-725DF57F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GRASP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3F5E-DFC6-EA88-5237-A185718E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Creator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Indirection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Information expert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Low coupling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High cohesion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Polymorphism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Protected variations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Pure fabrication</a:t>
            </a:r>
            <a:endParaRPr lang="en-NL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0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8112-CE78-72C2-023E-AEB56F07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Definities</a:t>
            </a:r>
            <a:r>
              <a:rPr lang="en-US" b="1" dirty="0">
                <a:solidFill>
                  <a:schemeClr val="bg1"/>
                </a:solidFill>
              </a:rPr>
              <a:t> van SOLID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E4541-D7FB-0C65-2705-9A2E679A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6" y="1865381"/>
            <a:ext cx="15816073" cy="60704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NL" dirty="0"/>
          </a:p>
        </p:txBody>
      </p:sp>
      <p:pic>
        <p:nvPicPr>
          <p:cNvPr id="2050" name="Picture 2" descr="Kinderwoorddienst - Doorvertelspelletje">
            <a:extLst>
              <a:ext uri="{FF2B5EF4-FFF2-40B4-BE49-F238E27FC236}">
                <a16:creationId xmlns:a16="http://schemas.microsoft.com/office/drawing/2014/main" id="{4B49C599-0CC5-EBBC-75A0-EE7CC745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077" y="2397194"/>
            <a:ext cx="4297846" cy="322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1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FD6C-716D-F5BB-240E-3CE88FD1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Single responsibility principle 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6DE4D-0384-03C6-91D9-39D3D857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465" y="1765954"/>
            <a:ext cx="4020403" cy="2572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60B24-2077-42A2-C77D-DC77D4FC3641}"/>
              </a:ext>
            </a:extLst>
          </p:cNvPr>
          <p:cNvSpPr txBox="1"/>
          <p:nvPr/>
        </p:nvSpPr>
        <p:spPr>
          <a:xfrm>
            <a:off x="772272" y="4057134"/>
            <a:ext cx="6822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Google Sans"/>
            </a:endParaRPr>
          </a:p>
          <a:p>
            <a:endParaRPr lang="en-US" sz="2400" b="1" dirty="0">
              <a:solidFill>
                <a:schemeClr val="bg1"/>
              </a:solidFill>
              <a:latin typeface="Google Sans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Google Sans"/>
              </a:rPr>
              <a:t>“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Google Sans"/>
              </a:rPr>
              <a:t>A module should have only one reason to change”</a:t>
            </a:r>
            <a:endParaRPr lang="en-N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1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5DA7-DFF5-280D-1FBA-A298A1EB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Relatie</a:t>
            </a:r>
            <a:r>
              <a:rPr lang="en-US" dirty="0">
                <a:solidFill>
                  <a:schemeClr val="bg1"/>
                </a:solidFill>
              </a:rPr>
              <a:t> met </a:t>
            </a:r>
            <a:r>
              <a:rPr lang="en-US" dirty="0" err="1">
                <a:solidFill>
                  <a:schemeClr val="bg1"/>
                </a:solidFill>
              </a:rPr>
              <a:t>andere</a:t>
            </a:r>
            <a:r>
              <a:rPr lang="en-US" dirty="0">
                <a:solidFill>
                  <a:schemeClr val="bg1"/>
                </a:solidFill>
              </a:rPr>
              <a:t> SOLID-principes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EABB-1B33-9D47-FB5C-C68F5D3A3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Liskov</a:t>
            </a:r>
            <a:r>
              <a:rPr lang="en-US" dirty="0">
                <a:solidFill>
                  <a:schemeClr val="bg1"/>
                </a:solidFill>
              </a:rPr>
              <a:t>-substitution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Interface segregation principle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Open-closed principle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B40C-8750-16D8-1C5F-9626D3D8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Relatie</a:t>
            </a:r>
            <a:r>
              <a:rPr lang="en-US" b="1" dirty="0">
                <a:solidFill>
                  <a:schemeClr val="bg1"/>
                </a:solidFill>
              </a:rPr>
              <a:t> met GRASP-principes</a:t>
            </a:r>
            <a:endParaRPr lang="en-NL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D5BECA-CF05-3848-AEBA-A678438EF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0340" y="1814373"/>
            <a:ext cx="2743583" cy="2172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F91D7-028F-CF68-D8B8-AE6986789CD0}"/>
              </a:ext>
            </a:extLst>
          </p:cNvPr>
          <p:cNvSpPr txBox="1"/>
          <p:nvPr/>
        </p:nvSpPr>
        <p:spPr>
          <a:xfrm>
            <a:off x="973540" y="1690688"/>
            <a:ext cx="643264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Information Expert: </a:t>
            </a:r>
            <a:r>
              <a:rPr lang="en-US" sz="2400" dirty="0">
                <a:solidFill>
                  <a:schemeClr val="bg1"/>
                </a:solidFill>
              </a:rPr>
              <a:t>de </a:t>
            </a:r>
            <a:r>
              <a:rPr lang="en-US" sz="2400" dirty="0" err="1">
                <a:solidFill>
                  <a:schemeClr val="bg1"/>
                </a:solidFill>
              </a:rPr>
              <a:t>beste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plek</a:t>
            </a:r>
            <a:r>
              <a:rPr lang="en-US" sz="2400" dirty="0">
                <a:solidFill>
                  <a:schemeClr val="bg1"/>
                </a:solidFill>
              </a:rPr>
              <a:t> om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actie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voeren</a:t>
            </a:r>
            <a:r>
              <a:rPr lang="en-US" sz="2400" dirty="0">
                <a:solidFill>
                  <a:schemeClr val="bg1"/>
                </a:solidFill>
              </a:rPr>
              <a:t>, is in de class die de </a:t>
            </a:r>
            <a:r>
              <a:rPr lang="en-US" sz="2400" dirty="0" err="1">
                <a:solidFill>
                  <a:schemeClr val="bg1"/>
                </a:solidFill>
              </a:rPr>
              <a:t>meeste</a:t>
            </a:r>
            <a:r>
              <a:rPr lang="en-US" sz="2400" dirty="0">
                <a:solidFill>
                  <a:schemeClr val="bg1"/>
                </a:solidFill>
              </a:rPr>
              <a:t> data </a:t>
            </a:r>
            <a:r>
              <a:rPr lang="en-US" sz="2400" dirty="0" err="1">
                <a:solidFill>
                  <a:schemeClr val="bg1"/>
                </a:solidFill>
              </a:rPr>
              <a:t>bezit</a:t>
            </a:r>
            <a:r>
              <a:rPr lang="en-US" sz="2400" dirty="0">
                <a:solidFill>
                  <a:schemeClr val="bg1"/>
                </a:solidFill>
              </a:rPr>
              <a:t> die </a:t>
            </a:r>
            <a:r>
              <a:rPr lang="en-US" sz="2400" dirty="0" err="1">
                <a:solidFill>
                  <a:schemeClr val="bg1"/>
                </a:solidFill>
              </a:rPr>
              <a:t>daarvoor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nodig</a:t>
            </a:r>
            <a:r>
              <a:rPr lang="en-US" sz="2400" dirty="0">
                <a:solidFill>
                  <a:schemeClr val="bg1"/>
                </a:solidFill>
              </a:rPr>
              <a:t>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High Cohesion: </a:t>
            </a:r>
            <a:r>
              <a:rPr lang="en-US" sz="2400" dirty="0">
                <a:solidFill>
                  <a:schemeClr val="bg1"/>
                </a:solidFill>
              </a:rPr>
              <a:t>alle </a:t>
            </a:r>
            <a:r>
              <a:rPr lang="en-US" sz="2400" dirty="0" err="1">
                <a:solidFill>
                  <a:schemeClr val="bg1"/>
                </a:solidFill>
              </a:rPr>
              <a:t>methoden</a:t>
            </a:r>
            <a:r>
              <a:rPr lang="en-US" sz="2400" dirty="0">
                <a:solidFill>
                  <a:schemeClr val="bg1"/>
                </a:solidFill>
              </a:rPr>
              <a:t> en data in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class </a:t>
            </a:r>
            <a:r>
              <a:rPr lang="en-US" sz="2400" dirty="0" err="1">
                <a:solidFill>
                  <a:schemeClr val="bg1"/>
                </a:solidFill>
              </a:rPr>
              <a:t>moeten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sterk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samenhangen</a:t>
            </a:r>
            <a:r>
              <a:rPr lang="en-US" sz="2400" dirty="0">
                <a:solidFill>
                  <a:schemeClr val="bg1"/>
                </a:solidFill>
              </a:rPr>
              <a:t> en </a:t>
            </a:r>
            <a:r>
              <a:rPr lang="en-US" sz="2400" dirty="0" err="1">
                <a:solidFill>
                  <a:schemeClr val="bg1"/>
                </a:solidFill>
              </a:rPr>
              <a:t>een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taak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hebben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Creator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nl-NL" sz="2400" dirty="0">
                <a:solidFill>
                  <a:schemeClr val="bg1"/>
                </a:solidFill>
              </a:rPr>
              <a:t>een klasse moet verantwoordelijk zijn voor het creëren van objecten van andere klassen als de eerste klasse de tweede klasse samenstelt, bevat of een compositierelatie heeft met de tweede klasse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5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ed5341-ebe3-454f-909f-36f044ec18c5">
      <Value>10</Value>
    </TaxCatchAll>
    <lcf76f155ced4ddcb4097134ff3c332f xmlns="8ab6ccde-c1b5-4af4-9750-5b595813ac4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37817EAA082945A731936213F91093" ma:contentTypeVersion="12" ma:contentTypeDescription="Een nieuw document maken." ma:contentTypeScope="" ma:versionID="2859325f2a2d928d85879516743c94a1">
  <xsd:schema xmlns:xsd="http://www.w3.org/2001/XMLSchema" xmlns:xs="http://www.w3.org/2001/XMLSchema" xmlns:p="http://schemas.microsoft.com/office/2006/metadata/properties" xmlns:ns2="8ab6ccde-c1b5-4af4-9750-5b595813ac48" xmlns:ns3="6bed5341-ebe3-454f-909f-36f044ec18c5" targetNamespace="http://schemas.microsoft.com/office/2006/metadata/properties" ma:root="true" ma:fieldsID="684184bbe555ac3bdbd5ab39acb88302" ns2:_="" ns3:_="">
    <xsd:import namespace="8ab6ccde-c1b5-4af4-9750-5b595813ac48"/>
    <xsd:import namespace="6bed5341-ebe3-454f-909f-36f044ec18c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6ccde-c1b5-4af4-9750-5b595813ac4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Afbeeldingtags" ma:readOnly="false" ma:fieldId="{5cf76f15-5ced-4ddc-b409-7134ff3c332f}" ma:taxonomyMulti="true" ma:sspId="9966b0b9-3a38-4fda-b081-d64468048e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ed5341-ebe3-454f-909f-36f044ec18c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92ecff9-57e9-4396-aefb-866fc81fbaac}" ma:internalName="TaxCatchAll" ma:showField="CatchAllData" ma:web="6bed5341-ebe3-454f-909f-36f044ec18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038F9C-4D7E-47F7-9EBC-5343D692C4A8}">
  <ds:schemaRefs>
    <ds:schemaRef ds:uri="http://schemas.microsoft.com/office/2006/metadata/properties"/>
    <ds:schemaRef ds:uri="http://schemas.microsoft.com/office/infopath/2007/PartnerControls"/>
    <ds:schemaRef ds:uri="ee248140-0f4f-4e0a-9dfe-ea49684699b4"/>
    <ds:schemaRef ds:uri="20176c2d-740a-4201-99c7-b9fad726a09a"/>
    <ds:schemaRef ds:uri="4fa33c19-156f-4d53-8a37-f6529061f5c4"/>
    <ds:schemaRef ds:uri="6bed5341-ebe3-454f-909f-36f044ec18c5"/>
    <ds:schemaRef ds:uri="8ab6ccde-c1b5-4af4-9750-5b595813ac48"/>
  </ds:schemaRefs>
</ds:datastoreItem>
</file>

<file path=customXml/itemProps2.xml><?xml version="1.0" encoding="utf-8"?>
<ds:datastoreItem xmlns:ds="http://schemas.openxmlformats.org/officeDocument/2006/customXml" ds:itemID="{369C0432-3B6D-499C-883C-0A4A11DBA4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b6ccde-c1b5-4af4-9750-5b595813ac48"/>
    <ds:schemaRef ds:uri="6bed5341-ebe3-454f-909f-36f044ec1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E658E8-DC51-4603-95C7-04C745FD64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704</Words>
  <Application>Microsoft Office PowerPoint</Application>
  <PresentationFormat>Widescreen</PresentationFormat>
  <Paragraphs>137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Arial</vt:lpstr>
      <vt:lpstr>Google Sans</vt:lpstr>
      <vt:lpstr>Office Theme</vt:lpstr>
      <vt:lpstr>SOLID/GRASP</vt:lpstr>
      <vt:lpstr> </vt:lpstr>
      <vt:lpstr>SOLID &amp; GRASP </vt:lpstr>
      <vt:lpstr>SOLDI?</vt:lpstr>
      <vt:lpstr>GRASP</vt:lpstr>
      <vt:lpstr>Definities van SOLID</vt:lpstr>
      <vt:lpstr>Single responsibility principle </vt:lpstr>
      <vt:lpstr>Relatie met andere SOLID-principes</vt:lpstr>
      <vt:lpstr>Relatie met GRASP-principes</vt:lpstr>
      <vt:lpstr>             Interface segregation principle </vt:lpstr>
      <vt:lpstr>Het contract:</vt:lpstr>
      <vt:lpstr>Maar ik wil alleen maar lezen en schrijven!</vt:lpstr>
      <vt:lpstr>En wat doen we met de andere methoden?</vt:lpstr>
      <vt:lpstr>Houd interfaces klein</vt:lpstr>
      <vt:lpstr> </vt:lpstr>
      <vt:lpstr>Waarom niet zo?</vt:lpstr>
      <vt:lpstr>Nog een voorbeeld</vt:lpstr>
      <vt:lpstr>Meer heb je niet nodig!</vt:lpstr>
      <vt:lpstr>Liskov substitution principle</vt:lpstr>
      <vt:lpstr>Relatie met andere SOLID-principes</vt:lpstr>
      <vt:lpstr>Overlap</vt:lpstr>
      <vt:lpstr>Liskov vs. interface segregation</vt:lpstr>
      <vt:lpstr>Het klassieke voorbeeld van Liskov</vt:lpstr>
      <vt:lpstr>Dit gaat goed</vt:lpstr>
      <vt:lpstr>Is een vierkant een rechthoek?</vt:lpstr>
      <vt:lpstr>Oplossing</vt:lpstr>
      <vt:lpstr>Dus:</vt:lpstr>
      <vt:lpstr> </vt:lpstr>
      <vt:lpstr>En dit ook</vt:lpstr>
      <vt:lpstr>Open closed principe</vt:lpstr>
      <vt:lpstr>GRASP </vt:lpstr>
      <vt:lpstr>PowerPoint Presentation</vt:lpstr>
      <vt:lpstr>Zo kan het ook</vt:lpstr>
      <vt:lpstr>Zo is het beter</vt:lpstr>
      <vt:lpstr>Maak de keuze in een factory</vt:lpstr>
      <vt:lpstr> </vt:lpstr>
      <vt:lpstr>Dependency inversion principle </vt:lpstr>
      <vt:lpstr>Dependency inversion vs. Dependency injection</vt:lpstr>
      <vt:lpstr>Wat zijn high/low level modules?</vt:lpstr>
      <vt:lpstr>GRASP</vt:lpstr>
      <vt:lpstr>Wat zijn abstracties en details? </vt:lpstr>
      <vt:lpstr>Wat gaat hier mis?</vt:lpstr>
      <vt:lpstr> </vt:lpstr>
      <vt:lpstr>Zo is het al beter…</vt:lpstr>
      <vt:lpstr> </vt:lpstr>
      <vt:lpstr>Low coupling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PowerPoint-Template-4Dotnet</dc:title>
  <dc:creator>Simone Versluijs | 4Dotnet</dc:creator>
  <cp:lastModifiedBy>Nick Dekker</cp:lastModifiedBy>
  <cp:revision>16</cp:revision>
  <dcterms:created xsi:type="dcterms:W3CDTF">2022-03-15T13:52:01Z</dcterms:created>
  <dcterms:modified xsi:type="dcterms:W3CDTF">2025-09-05T15:30:47Z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0x0101009E37817EAA082945A731936213F91093</vt:lpwstr>
  </property>
  <property fmtid="{D5CDD505-2E9C-101B-9397-08002B2CF9AE}" pid="3" name="MediaServiceImageTags">
    <vt:lpwstr/>
  </property>
  <property fmtid="{D5CDD505-2E9C-101B-9397-08002B2CF9AE}" pid="4" name="KMSCategory">
    <vt:lpwstr>10;#Marketing|193580e1-96fd-4ef4-969f-4691b5464fab</vt:lpwstr>
  </property>
</Properties>
</file>